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8" r:id="rId14"/>
    <p:sldId id="275" r:id="rId15"/>
    <p:sldId id="269" r:id="rId16"/>
    <p:sldId id="271" r:id="rId17"/>
  </p:sldIdLst>
  <p:sldSz cx="12192000" cy="6858000"/>
  <p:notesSz cx="68580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337" cy="463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5121" y="1"/>
            <a:ext cx="2971336" cy="463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D3353-76A7-4922-BA9F-E8268DBB68C0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338" y="4444782"/>
            <a:ext cx="5487326" cy="36367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773011"/>
            <a:ext cx="2971337" cy="463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5121" y="8773011"/>
            <a:ext cx="2971336" cy="463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28BC5-E2D2-4CBD-ABAA-7FF7DC4B73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91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834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041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35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214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897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523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394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64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11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1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12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39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91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274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738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28BC5-E2D2-4CBD-ABAA-7FF7DC4B730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08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9257-C944-4D62-905D-31BE9B74A6D3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BE049-728A-4222-8E85-3AEB0933F89E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69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221A-E8E0-442D-9BBF-F5BDD5E5DCD7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21423-89E9-4BB4-A8E2-21DD611BAEE1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41328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E42D-1149-44D5-86DE-A673D988CA2B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3AE9-CB8B-4B76-974F-05147F96F0B0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03115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9939-15E0-4975-B87E-E59FF8FF3624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F3FC1-C3AA-450E-BE1A-593ACF6C068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7999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D235-3946-4763-9629-E3A6226DAAA7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3A9DF-EF79-4267-B68F-FE879F86DAEF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0406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2C4F5-1A74-4C73-9BBA-6F377D1B3E14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9AD73-6456-40F6-B569-F531937CEA0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30191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F5FC-50CA-4DAC-877E-2B3B450AF1BB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F391-8056-4699-BFE4-4EDEF3C0D57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8141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135E-3BB1-489E-9E5A-BE0B944740D2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A1CA9-D6EE-4C15-BFE8-37C5E688DF3F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9185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5DF3-DB3F-42BD-8EE5-B4BD1DD58832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935A3-D9C2-49E5-8FDF-65F2E8DFC0FA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2322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0D13-9210-4145-B7A8-855B146AB441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E4B5F-5403-41E2-AECC-41A4F75E110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958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0A6E-CCB1-4ECE-9995-7596B96B24C0}" type="datetime1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73F16-B25E-4DB4-9806-A98DBFB08DE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55859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B375E-0944-458F-AC70-56B64780B4EE}" type="datetime1">
              <a:rPr lang="es-E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311B2D-15D2-443C-9E00-77EC37F79584}" type="slidenum">
              <a:rPr lang="es-ES" altLang="es-MX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9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500189"/>
            <a:ext cx="8229600" cy="47148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MX" sz="4000" b="1" dirty="0" smtClean="0"/>
              <a:t>EL FUTURO DE LA FISCALIZACIÓN EN MÉXICO</a:t>
            </a:r>
            <a:br>
              <a:rPr lang="es-MX" sz="4000" b="1" dirty="0" smtClean="0"/>
            </a:br>
            <a:r>
              <a:rPr lang="es-MX" sz="4000" b="1" dirty="0"/>
              <a:t/>
            </a:r>
            <a:br>
              <a:rPr lang="es-MX" sz="4000" b="1" dirty="0"/>
            </a:br>
            <a:r>
              <a:rPr lang="es-MX" sz="4000" b="1" dirty="0" smtClean="0"/>
              <a:t> Nuevas </a:t>
            </a:r>
            <a:r>
              <a:rPr lang="es-MX" sz="4000" b="1" dirty="0"/>
              <a:t>Obligaciones 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vs </a:t>
            </a:r>
            <a:br>
              <a:rPr lang="es-MX" sz="4000" b="1" dirty="0" smtClean="0"/>
            </a:br>
            <a:r>
              <a:rPr lang="es-MX" sz="4000" b="1" dirty="0" smtClean="0"/>
              <a:t>Disponibilidad </a:t>
            </a:r>
            <a:r>
              <a:rPr lang="es-MX" sz="4000" b="1" dirty="0"/>
              <a:t>Presupuestal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s-MX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366" y="1133335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sz="2000" b="1" dirty="0"/>
              <a:t>Según datos del Fondo Monetario Internacional, solo en 2014, México perdió 1,100 millones de dólares en inversiones debido a la corrupción; al tipo de cambio actual, son más de 18,000 millones de </a:t>
            </a:r>
            <a:r>
              <a:rPr lang="es-MX" sz="2000" b="1" dirty="0" smtClean="0"/>
              <a:t>pesos</a:t>
            </a:r>
          </a:p>
          <a:p>
            <a:pPr algn="just"/>
            <a:endParaRPr lang="es-MX" sz="2000" b="1" dirty="0"/>
          </a:p>
          <a:p>
            <a:pPr algn="just"/>
            <a:endParaRPr lang="es-MX" sz="2000" b="1" dirty="0" smtClean="0"/>
          </a:p>
          <a:p>
            <a:pPr algn="just"/>
            <a:endParaRPr lang="es-MX" sz="2000" b="1" dirty="0"/>
          </a:p>
          <a:p>
            <a:pPr algn="just"/>
            <a:r>
              <a:rPr lang="es-MX" sz="2000" b="1" dirty="0"/>
              <a:t>El propio FMI y algunas otras instituciones nacionales e internacionales, estiman que la corrupción nos cuesta lo equivalente a 9 % del PIB nacional, algo así como 1.6 millones de millones de pesos.</a:t>
            </a:r>
          </a:p>
        </p:txBody>
      </p:sp>
    </p:spTree>
    <p:extLst>
      <p:ext uri="{BB962C8B-B14F-4D97-AF65-F5344CB8AC3E}">
        <p14:creationId xmlns:p14="http://schemas.microsoft.com/office/powerpoint/2010/main" val="22894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319881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 FINANCIERA DE LAS ENTIDADES Y LOS MUNICIPIOS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366" y="1390913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MX" sz="2000" dirty="0"/>
              <a:t>El </a:t>
            </a:r>
            <a:r>
              <a:rPr lang="es-MX" sz="2000" b="1" dirty="0"/>
              <a:t>26 de mayo de 2015 </a:t>
            </a:r>
            <a:r>
              <a:rPr lang="es-MX" sz="2000" dirty="0"/>
              <a:t>se publicó el Decreto por el que se reforman y adicionan diversas disposiciones de la Constitución Política de los Estados Unidos Mexicanos, en materia de </a:t>
            </a:r>
            <a:r>
              <a:rPr lang="es-MX" sz="2000" b="1" dirty="0"/>
              <a:t>Disciplina Financiera de las Entidades Federativas y los municipios</a:t>
            </a:r>
            <a:r>
              <a:rPr lang="es-MX" sz="2000" dirty="0"/>
              <a:t>.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2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7948411" y="6096916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366" y="1184860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MX" sz="2000" b="1" dirty="0"/>
              <a:t>En este decreto se otorgan facultades al </a:t>
            </a:r>
            <a:r>
              <a:rPr lang="es-MX" sz="2000" b="1" dirty="0" smtClean="0"/>
              <a:t>Congreso para</a:t>
            </a:r>
            <a:r>
              <a:rPr lang="es-MX" sz="2000" dirty="0" smtClean="0"/>
              <a:t>:</a:t>
            </a:r>
          </a:p>
          <a:p>
            <a:pPr algn="l">
              <a:defRPr/>
            </a:pPr>
            <a:endParaRPr lang="es-MX" sz="2000" dirty="0"/>
          </a:p>
          <a:p>
            <a:pPr marL="457200" indent="-457200" algn="l">
              <a:buAutoNum type="arabicPeriod"/>
              <a:defRPr/>
            </a:pPr>
            <a:r>
              <a:rPr lang="es-MX" sz="2000" dirty="0" smtClean="0"/>
              <a:t>Establecer </a:t>
            </a:r>
            <a:r>
              <a:rPr lang="es-MX" sz="2000" dirty="0"/>
              <a:t>en las leyes las bases generales, para que los Estados y los Municipios puedan incurrir en </a:t>
            </a:r>
            <a:r>
              <a:rPr lang="es-MX" sz="2000" b="1" dirty="0"/>
              <a:t>endeudamiento</a:t>
            </a:r>
            <a:r>
              <a:rPr lang="es-MX" sz="2000" dirty="0"/>
              <a:t>, </a:t>
            </a: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r>
              <a:rPr lang="es-MX" sz="2000" dirty="0"/>
              <a:t>L</a:t>
            </a:r>
            <a:r>
              <a:rPr lang="es-MX" sz="2000" dirty="0" smtClean="0"/>
              <a:t>os </a:t>
            </a:r>
            <a:r>
              <a:rPr lang="es-MX" sz="2000" dirty="0"/>
              <a:t>límites y modalidades bajo los cuales dichos órdenes de gobierno podrán </a:t>
            </a:r>
            <a:r>
              <a:rPr lang="es-MX" sz="2000" b="1" dirty="0"/>
              <a:t>afectar sus respectivas participaciones para cubrir los empréstitos y obligaciones de pago </a:t>
            </a:r>
            <a:r>
              <a:rPr lang="es-MX" sz="2000" dirty="0"/>
              <a:t>que contraigan; </a:t>
            </a: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r>
              <a:rPr lang="es-MX" sz="2000" dirty="0" smtClean="0"/>
              <a:t>La </a:t>
            </a:r>
            <a:r>
              <a:rPr lang="es-MX" sz="2000" dirty="0"/>
              <a:t>obligación de dichos órdenes de gobierno </a:t>
            </a:r>
            <a:r>
              <a:rPr lang="es-MX" sz="2000" b="1" dirty="0"/>
              <a:t>de inscribir y publicar la totalidad de sus empréstitos y obligaciones de pago en un registro único</a:t>
            </a:r>
            <a:r>
              <a:rPr lang="es-MX" sz="2000" dirty="0"/>
              <a:t>, de manera oportuna y transparente; </a:t>
            </a: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r>
              <a:rPr lang="es-MX" sz="2000" dirty="0"/>
              <a:t>U</a:t>
            </a:r>
            <a:r>
              <a:rPr lang="es-MX" sz="2000" dirty="0" smtClean="0"/>
              <a:t>n </a:t>
            </a:r>
            <a:r>
              <a:rPr lang="es-MX" sz="2000" b="1" dirty="0"/>
              <a:t>sistema de alertas </a:t>
            </a:r>
            <a:r>
              <a:rPr lang="es-MX" sz="2000" dirty="0"/>
              <a:t>sobre el manejo de la deuda; así como </a:t>
            </a: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endParaRPr lang="es-MX" sz="2000" dirty="0" smtClean="0"/>
          </a:p>
          <a:p>
            <a:pPr marL="457200" indent="-457200" algn="l">
              <a:buAutoNum type="arabicPeriod"/>
              <a:defRPr/>
            </a:pPr>
            <a:r>
              <a:rPr lang="es-MX" sz="2000" b="1" dirty="0"/>
              <a:t>L</a:t>
            </a:r>
            <a:r>
              <a:rPr lang="es-MX" sz="2000" b="1" dirty="0" smtClean="0"/>
              <a:t>as </a:t>
            </a:r>
            <a:r>
              <a:rPr lang="es-MX" sz="2000" b="1" dirty="0"/>
              <a:t>sanciones aplicables a los Servidores Públicos </a:t>
            </a:r>
            <a:r>
              <a:rPr lang="es-MX" sz="2000" dirty="0"/>
              <a:t>que no cumplan sus disposiciones, 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6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9859" y="1081822"/>
            <a:ext cx="8718998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sz="2000" dirty="0"/>
              <a:t>E</a:t>
            </a:r>
            <a:r>
              <a:rPr lang="es-MX" sz="2000" dirty="0" smtClean="0"/>
              <a:t>s </a:t>
            </a:r>
            <a:r>
              <a:rPr lang="es-MX" sz="2000" dirty="0"/>
              <a:t>así que el 27 de abril de 2016 se publica en el Diario Oficial de la Federación el Decreto por el que se expide la </a:t>
            </a:r>
            <a:r>
              <a:rPr lang="es-MX" sz="2000" b="1" dirty="0"/>
              <a:t>Ley de Disciplina Financiera de las Entidades Federativas y los Municipios</a:t>
            </a:r>
            <a:r>
              <a:rPr lang="es-MX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1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25014" y="1687130"/>
            <a:ext cx="7907628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2000" dirty="0"/>
              <a:t>Este ordenamiento legal establece </a:t>
            </a:r>
            <a:r>
              <a:rPr lang="es-MX" sz="2000" dirty="0" smtClean="0"/>
              <a:t>que </a:t>
            </a:r>
            <a:r>
              <a:rPr lang="es-MX" sz="2000" b="1" u="sng" dirty="0"/>
              <a:t>la fiscalización sobre el cumplimiento de lo dispuesto en esta Ley corresponderá a las entidades de fiscalización superior de las Entidades Federativas, así como a la Auditoría Superior de la Federación</a:t>
            </a:r>
            <a:endParaRPr lang="es-E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157012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DE DISCIPLINA FINACIERA DE LAS ENTIDADES FEDERATIVAS Y LOS MUNICIPIOS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45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74429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DE DISCIPLINA FINANCIERA DE LAS ENTIDADES FEDERATIVAS Y LOS MUNICIPIOS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366" y="1957580"/>
            <a:ext cx="11590986" cy="450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Ley establece los siguientes ejes:</a:t>
            </a:r>
          </a:p>
          <a:p>
            <a:pPr algn="l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Reglas de disciplina financiera</a:t>
            </a:r>
          </a:p>
          <a:p>
            <a:pPr marL="457200" indent="-457200" algn="l">
              <a:buAutoNum type="arabicPeriod"/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deuda y obligaciones bajo las mejores condiciones de mercado</a:t>
            </a:r>
          </a:p>
          <a:p>
            <a:pPr marL="457200" indent="-457200" algn="l">
              <a:buAutoNum type="arabicPeriod"/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Otorgamiento de un aval federal a través de Deuda Estatal Garantizada a estados y municipios</a:t>
            </a:r>
          </a:p>
          <a:p>
            <a:pPr marL="457200" indent="-457200" algn="l">
              <a:buAutoNum type="arabicPeriod"/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alertas</a:t>
            </a:r>
          </a:p>
          <a:p>
            <a:pPr marL="457200" indent="-457200" algn="l">
              <a:buAutoNum type="arabicPeriod"/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Público Único de Obligaciones</a:t>
            </a:r>
          </a:p>
          <a:p>
            <a:pPr marL="457200" indent="-457200" algn="l">
              <a:buAutoNum type="arabicPeriod"/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9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28058" y="1687130"/>
            <a:ext cx="4752304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E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GRACIAS!</a:t>
            </a:r>
            <a:endParaRPr lang="es-E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6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22913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 OBLIGACIONES DE LAS EFSL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22738" y="1635614"/>
            <a:ext cx="8860665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NACIONAL ANTICORRUPCIÓN</a:t>
            </a:r>
          </a:p>
          <a:p>
            <a:pPr marL="457200" indent="-457200" algn="l">
              <a:buAutoNum type="arabicPeriod"/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AutoNum type="arabicPeriod"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 FINANCIERA DE LAS ENTIDADES FEDERATIVAS Y LOS MUNICIPIOS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2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603215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NACIONAL ANTICORRUPCIÓN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46985" y="1687130"/>
            <a:ext cx="7289443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2000" dirty="0"/>
              <a:t>La reforma que promulga el </a:t>
            </a:r>
            <a:r>
              <a:rPr lang="es-MX" sz="2000" b="1" dirty="0"/>
              <a:t>Sistema Nacional Anticorrupción </a:t>
            </a:r>
            <a:r>
              <a:rPr lang="es-MX" sz="2000" dirty="0"/>
              <a:t>publicada en el Diario Oficial de la Federación el </a:t>
            </a:r>
            <a:r>
              <a:rPr lang="es-MX" sz="2000" b="1" dirty="0"/>
              <a:t>27 de mayo de </a:t>
            </a:r>
            <a:r>
              <a:rPr lang="es-MX" sz="2000" b="1" dirty="0" smtClean="0"/>
              <a:t>2015</a:t>
            </a:r>
            <a:r>
              <a:rPr lang="es-MX" sz="2000" dirty="0" smtClean="0"/>
              <a:t>, </a:t>
            </a:r>
            <a:r>
              <a:rPr lang="es-MX" sz="2000" u="sng" dirty="0"/>
              <a:t>implica </a:t>
            </a:r>
            <a:r>
              <a:rPr lang="es-MX" sz="2000" u="sng" dirty="0" smtClean="0"/>
              <a:t>reformas Constitucionales mediante las cuales se fortalecen las facultades de la </a:t>
            </a:r>
            <a:r>
              <a:rPr lang="es-MX" sz="2000" b="1" u="sng" dirty="0" smtClean="0"/>
              <a:t>Auditoría Superior de la Federación </a:t>
            </a:r>
            <a:r>
              <a:rPr lang="es-MX" sz="2000" dirty="0" smtClean="0"/>
              <a:t>tales como: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44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0608" y="1827501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Ejercer la función de fiscalización conforme a los principios de 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legalidad, </a:t>
            </a:r>
            <a:r>
              <a:rPr lang="es-E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definitividad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imparcialidad y confiabilidad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 los principios de posterioridad y anualidad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 lo tanto podrá iniciar el proceso de fiscalización a partir del primer día hábil del ejercicio fiscal siguiente.</a:t>
            </a:r>
          </a:p>
          <a:p>
            <a:pPr algn="just">
              <a:defRPr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Fiscalizar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coordinación con las EFSL o de manera directa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Participaciones Federales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defRPr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Fiscalizar el destino y ejercicio de los empréstitos de los Estados y Municipios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cuenten con la garantía de la Federación.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22913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FACULTADES DE LA AUDITORÍA SUPERIOR DE LA FEDERACIÓN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1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31065" y="1094701"/>
            <a:ext cx="1101143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just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Promover las responsabilidades de los Servidores Públicos Federales las faltas graves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el Tribunal de Justicia Administrativa y la Fiscalía Especializada en Combate a la Corrupción.</a:t>
            </a:r>
          </a:p>
          <a:p>
            <a:pPr algn="just">
              <a:defRPr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Solicitar y revisar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de Ejercicios anteriores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Cuenta Pública que se esté revisando.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3057" y="1338110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MODIFICACIONES EN LAS FACULTADES DE LAS EFSL:</a:t>
            </a:r>
          </a:p>
          <a:p>
            <a:pPr algn="just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La función de fiscalización se desarrollará conforme a los principios 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legalidad, imparcialidad y confiabilidad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 igual que en el caso de la ASF,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 los principios de posterioridad y anualidad.</a:t>
            </a:r>
          </a:p>
          <a:p>
            <a:pPr algn="just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Obligación de las EFSL para fiscalizar las acciones de Estados y Municipios en materia de fondos, recursos locales y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deuda pública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319881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LEGISLACIÓN FEDERAL SECUNDARIA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366" y="1687130"/>
            <a:ext cx="11590986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 del plazo de un año se deberá aprobar la legislación secundaria siguiente:</a:t>
            </a:r>
          </a:p>
          <a:p>
            <a:pPr algn="just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AutoNum type="romanU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regule la organización y facultades de la Auditoría Superior de la Federación</a:t>
            </a:r>
          </a:p>
          <a:p>
            <a:pPr marL="514350" indent="-514350" algn="just">
              <a:buAutoNum type="romanU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que normen la gestión, control y evaluación de los Poderes de la Unión y de los entes públicos federales</a:t>
            </a:r>
          </a:p>
          <a:p>
            <a:pPr marL="514350" indent="-514350" algn="just">
              <a:buAutoNum type="romanU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que establezca las bases de coordinación del Sistema Nacional Anticorrupción.</a:t>
            </a:r>
          </a:p>
          <a:p>
            <a:pPr marL="514350" indent="-514350" algn="just">
              <a:buAutoNum type="romanUcPeriod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General que distribuya competencias entre los órdenes de gobierno para establecer las responsabilidades administrativas de los servidores públicos, sus obligaciones, las sanciones aplicables por los actos u omisiones en que estos incurran y las que les correspondan a particulares vinculados con faltas administrativas graves que al efecto prevea, así como los procedimientos para su aplicación.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641855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 LA NORMATIVA LOCAL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63750" y="1468187"/>
            <a:ext cx="8229600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 de los 180 días siguientes a la entrada en vigor de las Leyes Generales 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8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319881"/>
            <a:ext cx="8229600" cy="50891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IMPLICACIONES DE LA REFORMA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4 Marcador de número de diapositiva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589F97E-FEA7-473B-BD45-ED2CF48511E8}" type="slidenum">
              <a:rPr lang="es-ES" altLang="es-MX" sz="14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 altLang="es-MX" sz="140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33340" y="1687130"/>
            <a:ext cx="10844011" cy="489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incluye la </a:t>
            </a:r>
            <a:r>
              <a:rPr lang="es-E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obligación de los Servidores Públicos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presentar una declaración de intereses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conjuntamente con la declaración patrimonial, ante las autoridades competentes.</a:t>
            </a:r>
          </a:p>
          <a:p>
            <a:pPr algn="l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para la presentación de la Cuenta Pública, el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de abril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año siguiente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8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VENCION DE OBS.  CURSO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893</Words>
  <Application>Microsoft Office PowerPoint</Application>
  <PresentationFormat>Panorámica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PREVENCION DE OBS.  CURSO 2013</vt:lpstr>
      <vt:lpstr>EL FUTURO DE LA FISCALIZACIÓN EN MÉXICO   Nuevas Obligaciones  vs  Disponibilidad Presupuestal</vt:lpstr>
      <vt:lpstr>NUEVAS OBLIGACIONES DE LAS EFSL</vt:lpstr>
      <vt:lpstr>SISTEMA NACIONAL ANTICORRUPCIÓN</vt:lpstr>
      <vt:lpstr>FACULTADES DE LA AUDITORÍA SUPERIOR DE LA FEDERACIÓN</vt:lpstr>
      <vt:lpstr>Presentación de PowerPoint</vt:lpstr>
      <vt:lpstr>Presentación de PowerPoint</vt:lpstr>
      <vt:lpstr>LEGISLACIÓN FEDERAL SECUNDARIA</vt:lpstr>
      <vt:lpstr>ADECUACIONES A LA NORMATIVA LOCAL</vt:lpstr>
      <vt:lpstr>OTRAS IMPLICACIONES DE LA REFORMA</vt:lpstr>
      <vt:lpstr>Presentación de PowerPoint</vt:lpstr>
      <vt:lpstr>DISCIPLINA FINANCIERA DE LAS ENTIDADES Y LOS MUNICIPIOS</vt:lpstr>
      <vt:lpstr>Presentación de PowerPoint</vt:lpstr>
      <vt:lpstr>Presentación de PowerPoint</vt:lpstr>
      <vt:lpstr>LEY DE DISCIPLINA FINACIERA DE LAS ENTIDADES FEDERATIVAS Y LOS MUNICIPIOS </vt:lpstr>
      <vt:lpstr>LEY DE DISCIPLINA FINANCIERA DE LAS ENTIDADES FEDERATIVAS Y LOS MUNICIPIOS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Arancibia Velazquez Molina</dc:creator>
  <cp:lastModifiedBy>Paola Carvajal Gonzalez</cp:lastModifiedBy>
  <cp:revision>23</cp:revision>
  <cp:lastPrinted>2016-05-09T17:26:04Z</cp:lastPrinted>
  <dcterms:created xsi:type="dcterms:W3CDTF">2015-09-02T00:16:28Z</dcterms:created>
  <dcterms:modified xsi:type="dcterms:W3CDTF">2016-05-17T23:36:45Z</dcterms:modified>
</cp:coreProperties>
</file>